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0" r:id="rId3"/>
    <p:sldId id="265" r:id="rId4"/>
    <p:sldId id="261" r:id="rId5"/>
    <p:sldId id="26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3" d="100"/>
          <a:sy n="83" d="100"/>
        </p:scale>
        <p:origin x="6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787B-C3BA-492B-9501-B8919EAD47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0EB6AC-931F-4B78-A6E7-A53DE3DC6D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16BB99-E855-4539-9E23-2AA7F522A1F0}"/>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5" name="Footer Placeholder 4">
            <a:extLst>
              <a:ext uri="{FF2B5EF4-FFF2-40B4-BE49-F238E27FC236}">
                <a16:creationId xmlns:a16="http://schemas.microsoft.com/office/drawing/2014/main" id="{8209F69E-08AA-4E5C-B6C4-D48A71236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01A1F-2273-4D6F-8BB0-B72D3039AF89}"/>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1857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9E828-7E3B-4821-82E3-375654E38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C3903B-37CF-4578-94BD-2C870CE34E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79F45-711A-4AE5-816D-21D5DCF63D28}"/>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5" name="Footer Placeholder 4">
            <a:extLst>
              <a:ext uri="{FF2B5EF4-FFF2-40B4-BE49-F238E27FC236}">
                <a16:creationId xmlns:a16="http://schemas.microsoft.com/office/drawing/2014/main" id="{E30AEDD6-B7BC-475C-B5AA-CC70FA872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9DF1E-7319-4CCD-84DE-AE57118A5B83}"/>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422739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D5178-812C-4BA8-B73C-121DFF5406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CE7E96-2848-403B-B6D8-7F1BA2A0BA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13E94-ADA9-4B4C-9570-3D5B4CA06C09}"/>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5" name="Footer Placeholder 4">
            <a:extLst>
              <a:ext uri="{FF2B5EF4-FFF2-40B4-BE49-F238E27FC236}">
                <a16:creationId xmlns:a16="http://schemas.microsoft.com/office/drawing/2014/main" id="{2F2F7ED3-09B0-4A7A-B23B-9BF9DFD48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9BA76-2C06-4EC8-83CB-D7D8EEDABB23}"/>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7826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16F1A-47E3-4E35-A01F-7E4D04D24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B4617-96C7-432F-A594-D4A4B1633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3DC29-7C12-443F-9A00-BF5176A9B884}"/>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5" name="Footer Placeholder 4">
            <a:extLst>
              <a:ext uri="{FF2B5EF4-FFF2-40B4-BE49-F238E27FC236}">
                <a16:creationId xmlns:a16="http://schemas.microsoft.com/office/drawing/2014/main" id="{C5E1C339-924C-4C07-8FD6-99C0F648F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526C8-0504-4CEF-84C5-911619FF29F8}"/>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1443184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3F3B-EB7C-452D-BB6F-460AF20BA9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1719D0-A29C-495C-A933-F46117DB88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B311B1-37E8-4DCF-9378-3472DD37C2E5}"/>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5" name="Footer Placeholder 4">
            <a:extLst>
              <a:ext uri="{FF2B5EF4-FFF2-40B4-BE49-F238E27FC236}">
                <a16:creationId xmlns:a16="http://schemas.microsoft.com/office/drawing/2014/main" id="{54F20FF8-8CAA-4950-AEF4-A76450B66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A5CCE-0086-4322-9317-65CEBCF66953}"/>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372210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BD7F9-087C-4DC6-93F2-B5514D74C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EB698-882D-42D0-A71A-2663EF1E99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F45ECE-B2E7-49A3-A91D-8D188C002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D7F12-6401-493F-BDAD-D9BBD1261D42}"/>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6" name="Footer Placeholder 5">
            <a:extLst>
              <a:ext uri="{FF2B5EF4-FFF2-40B4-BE49-F238E27FC236}">
                <a16:creationId xmlns:a16="http://schemas.microsoft.com/office/drawing/2014/main" id="{7C5C7DAF-7123-4E6B-873F-C13B2D1BF2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CFC5B-3526-4665-9F05-05BF77654F35}"/>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41386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14632-27F5-4244-97F8-9B5E606523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E186B-AFF6-4C22-ABF0-849C354AE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070CF-79F1-417D-9A24-EAEC6CA7E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B2E494-AAA8-420C-B71E-8D7978758A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6F2D6-493A-47B7-A03E-3CD799CC2C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790E62-6F17-491C-B066-9017BD4E3FF2}"/>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8" name="Footer Placeholder 7">
            <a:extLst>
              <a:ext uri="{FF2B5EF4-FFF2-40B4-BE49-F238E27FC236}">
                <a16:creationId xmlns:a16="http://schemas.microsoft.com/office/drawing/2014/main" id="{EFD0E453-84D8-4ABC-9D27-262557216C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2ABDEA-A2C6-4D7A-8EDA-E24C74EF4907}"/>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346762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4975-BF89-4414-8089-30599312D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C63D4A-4AC9-44A3-9BEA-1D2D2E3AA45F}"/>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4" name="Footer Placeholder 3">
            <a:extLst>
              <a:ext uri="{FF2B5EF4-FFF2-40B4-BE49-F238E27FC236}">
                <a16:creationId xmlns:a16="http://schemas.microsoft.com/office/drawing/2014/main" id="{B8BDB5DA-2A47-4BFD-B6A0-C713798B1A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111047-5D4A-4FEA-A91B-5C033E6BB4F2}"/>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1184529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151D48-1802-4446-A3E2-41A5AA67F6CC}"/>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3" name="Footer Placeholder 2">
            <a:extLst>
              <a:ext uri="{FF2B5EF4-FFF2-40B4-BE49-F238E27FC236}">
                <a16:creationId xmlns:a16="http://schemas.microsoft.com/office/drawing/2014/main" id="{9E3648BB-B69D-40A6-9EA5-C9D22B4E7C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CFC3E9-3389-437F-8A90-488B1ACD491C}"/>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125527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9492-DED3-4CF6-A793-A29B24EC3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954ED7-F90F-4F96-9BDA-029419B82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956A0-5F3D-4201-8DC2-50020CA32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9D1DF-ED38-4CC8-A7DB-8735682CA5E5}"/>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6" name="Footer Placeholder 5">
            <a:extLst>
              <a:ext uri="{FF2B5EF4-FFF2-40B4-BE49-F238E27FC236}">
                <a16:creationId xmlns:a16="http://schemas.microsoft.com/office/drawing/2014/main" id="{6CDF651F-B87D-4569-BE93-9A5CD2435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D393C-0DB5-4E97-BF40-8411E5C9D76A}"/>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418195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E115-DA15-4E91-8761-127E9F832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0E6039-491D-4751-B434-1647DF3BAF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E11C7F-F41B-4042-A49B-A6FFE42F4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40B8-4EBE-4125-B0CE-029517D7EA25}"/>
              </a:ext>
            </a:extLst>
          </p:cNvPr>
          <p:cNvSpPr>
            <a:spLocks noGrp="1"/>
          </p:cNvSpPr>
          <p:nvPr>
            <p:ph type="dt" sz="half" idx="10"/>
          </p:nvPr>
        </p:nvSpPr>
        <p:spPr/>
        <p:txBody>
          <a:bodyPr/>
          <a:lstStyle/>
          <a:p>
            <a:fld id="{4DF7035A-53E2-4031-826B-EB2B314EA306}" type="datetimeFigureOut">
              <a:rPr lang="en-US" smtClean="0"/>
              <a:t>11/2/2021</a:t>
            </a:fld>
            <a:endParaRPr lang="en-US"/>
          </a:p>
        </p:txBody>
      </p:sp>
      <p:sp>
        <p:nvSpPr>
          <p:cNvPr id="6" name="Footer Placeholder 5">
            <a:extLst>
              <a:ext uri="{FF2B5EF4-FFF2-40B4-BE49-F238E27FC236}">
                <a16:creationId xmlns:a16="http://schemas.microsoft.com/office/drawing/2014/main" id="{C782FF2C-D131-4A00-BEC3-FA54EEDF2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A705C-7A68-4845-BF53-89D6B9952387}"/>
              </a:ext>
            </a:extLst>
          </p:cNvPr>
          <p:cNvSpPr>
            <a:spLocks noGrp="1"/>
          </p:cNvSpPr>
          <p:nvPr>
            <p:ph type="sldNum" sz="quarter" idx="12"/>
          </p:nvPr>
        </p:nvSpPr>
        <p:spPr/>
        <p:txBody>
          <a:bodyPr/>
          <a:lstStyle/>
          <a:p>
            <a:fld id="{6CA1A079-F8A4-4C66-832B-A2BDB7748251}" type="slidenum">
              <a:rPr lang="en-US" smtClean="0"/>
              <a:t>‹#›</a:t>
            </a:fld>
            <a:endParaRPr lang="en-US"/>
          </a:p>
        </p:txBody>
      </p:sp>
    </p:spTree>
    <p:extLst>
      <p:ext uri="{BB962C8B-B14F-4D97-AF65-F5344CB8AC3E}">
        <p14:creationId xmlns:p14="http://schemas.microsoft.com/office/powerpoint/2010/main" val="121924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38C96-9A6A-4B50-A42B-553D252122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B130EA-645C-4492-9EE5-CCC654343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DEC90-6192-4FF6-8A59-B89731F8E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7035A-53E2-4031-826B-EB2B314EA306}" type="datetimeFigureOut">
              <a:rPr lang="en-US" smtClean="0"/>
              <a:t>11/2/2021</a:t>
            </a:fld>
            <a:endParaRPr lang="en-US"/>
          </a:p>
        </p:txBody>
      </p:sp>
      <p:sp>
        <p:nvSpPr>
          <p:cNvPr id="5" name="Footer Placeholder 4">
            <a:extLst>
              <a:ext uri="{FF2B5EF4-FFF2-40B4-BE49-F238E27FC236}">
                <a16:creationId xmlns:a16="http://schemas.microsoft.com/office/drawing/2014/main" id="{4822AB5F-6264-4BD2-A0D1-ED6BECC3C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FE375-BBB1-43A7-A373-81EA650F1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1A079-F8A4-4C66-832B-A2BDB7748251}" type="slidenum">
              <a:rPr lang="en-US" smtClean="0"/>
              <a:t>‹#›</a:t>
            </a:fld>
            <a:endParaRPr lang="en-US"/>
          </a:p>
        </p:txBody>
      </p:sp>
    </p:spTree>
    <p:extLst>
      <p:ext uri="{BB962C8B-B14F-4D97-AF65-F5344CB8AC3E}">
        <p14:creationId xmlns:p14="http://schemas.microsoft.com/office/powerpoint/2010/main" val="2454015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nstagram.com/kyleeknudsen/"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www.instagram.com/kyleeknudsen/" TargetMode="Externa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hyperlink" Target="https://www.instagram.com/withloveandkelly/"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www.instagram.com/martis.raya/"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www.instagram.com/nicole.marshall/" TargetMode="External"/><Relationship Id="rId5" Type="http://schemas.openxmlformats.org/officeDocument/2006/relationships/image" Target="../media/image20.png"/><Relationship Id="rId4" Type="http://schemas.openxmlformats.org/officeDocument/2006/relationships/hyperlink" Target="https://www.instagram.com/sassandsu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B44DFF-0035-44EE-935E-392B0BE7A43D}"/>
              </a:ext>
            </a:extLst>
          </p:cNvPr>
          <p:cNvSpPr txBox="1"/>
          <p:nvPr/>
        </p:nvSpPr>
        <p:spPr>
          <a:xfrm>
            <a:off x="1755648" y="301752"/>
            <a:ext cx="3758184" cy="369332"/>
          </a:xfrm>
          <a:prstGeom prst="rect">
            <a:avLst/>
          </a:prstGeom>
          <a:noFill/>
        </p:spPr>
        <p:txBody>
          <a:bodyPr wrap="square" rtlCol="0">
            <a:spAutoFit/>
          </a:bodyPr>
          <a:lstStyle/>
          <a:p>
            <a:r>
              <a:rPr lang="en-US" dirty="0"/>
              <a:t>Social post</a:t>
            </a:r>
          </a:p>
        </p:txBody>
      </p:sp>
      <p:pic>
        <p:nvPicPr>
          <p:cNvPr id="8" name="Picture 7" descr="A picture containing text, person, indoor&#10;&#10;Description automatically generated">
            <a:extLst>
              <a:ext uri="{FF2B5EF4-FFF2-40B4-BE49-F238E27FC236}">
                <a16:creationId xmlns:a16="http://schemas.microsoft.com/office/drawing/2014/main" id="{EFF56F2E-68FD-4110-A02C-293E111AB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785" y="809392"/>
            <a:ext cx="5239215" cy="5239215"/>
          </a:xfrm>
          <a:prstGeom prst="rect">
            <a:avLst/>
          </a:prstGeom>
        </p:spPr>
      </p:pic>
      <p:sp>
        <p:nvSpPr>
          <p:cNvPr id="9" name="TextBox 8">
            <a:extLst>
              <a:ext uri="{FF2B5EF4-FFF2-40B4-BE49-F238E27FC236}">
                <a16:creationId xmlns:a16="http://schemas.microsoft.com/office/drawing/2014/main" id="{E4C52B73-0CB8-427C-8E03-87ABD422B3AF}"/>
              </a:ext>
            </a:extLst>
          </p:cNvPr>
          <p:cNvSpPr txBox="1"/>
          <p:nvPr/>
        </p:nvSpPr>
        <p:spPr>
          <a:xfrm>
            <a:off x="7304049" y="1873405"/>
            <a:ext cx="3367668" cy="2585323"/>
          </a:xfrm>
          <a:prstGeom prst="rect">
            <a:avLst/>
          </a:prstGeom>
          <a:noFill/>
        </p:spPr>
        <p:txBody>
          <a:bodyPr wrap="square" rtlCol="0">
            <a:spAutoFit/>
          </a:bodyPr>
          <a:lstStyle/>
          <a:p>
            <a:r>
              <a:rPr lang="en-US" dirty="0"/>
              <a:t>We are thrilled to announce the arrival of the Maxi Cosi Iora Bedside Bassinet! </a:t>
            </a:r>
            <a:r>
              <a:rPr lang="en-US" b="0" i="0" dirty="0">
                <a:solidFill>
                  <a:srgbClr val="333333"/>
                </a:solidFill>
                <a:effectLst/>
                <a:latin typeface="Neo Sans"/>
              </a:rPr>
              <a:t> While we can’t guarantee your child will sleep entirely through the night, we will say that during those restful hours, or sometimes minutes, your little one will be comfy and cozy </a:t>
            </a:r>
            <a:r>
              <a:rPr lang="en-US" sz="1800" b="0" i="0" dirty="0">
                <a:solidFill>
                  <a:srgbClr val="262626"/>
                </a:solidFill>
                <a:effectLst/>
                <a:latin typeface="-apple-system"/>
              </a:rPr>
              <a:t>📷: </a:t>
            </a:r>
            <a:r>
              <a:rPr lang="en-US" sz="1800" b="0" i="0" dirty="0">
                <a:solidFill>
                  <a:schemeClr val="accent5">
                    <a:lumMod val="75000"/>
                  </a:schemeClr>
                </a:solidFill>
                <a:effectLst/>
                <a:latin typeface="-apple-system"/>
                <a:hlinkClick r:id="rId3"/>
              </a:rPr>
              <a:t>@kyleeknudsen</a:t>
            </a:r>
            <a:endParaRPr lang="en-US" dirty="0"/>
          </a:p>
        </p:txBody>
      </p:sp>
    </p:spTree>
    <p:extLst>
      <p:ext uri="{BB962C8B-B14F-4D97-AF65-F5344CB8AC3E}">
        <p14:creationId xmlns:p14="http://schemas.microsoft.com/office/powerpoint/2010/main" val="8061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3CDAE2-F422-48B6-82CE-42217FE4E8A7}"/>
              </a:ext>
            </a:extLst>
          </p:cNvPr>
          <p:cNvSpPr txBox="1"/>
          <p:nvPr/>
        </p:nvSpPr>
        <p:spPr>
          <a:xfrm>
            <a:off x="7896697" y="3088816"/>
            <a:ext cx="3858602" cy="2492990"/>
          </a:xfrm>
          <a:prstGeom prst="rect">
            <a:avLst/>
          </a:prstGeom>
          <a:noFill/>
        </p:spPr>
        <p:txBody>
          <a:bodyPr wrap="square">
            <a:spAutoFit/>
          </a:bodyPr>
          <a:lstStyle/>
          <a:p>
            <a:r>
              <a:rPr lang="en-US" sz="1200" b="0" i="0" dirty="0">
                <a:solidFill>
                  <a:srgbClr val="262626"/>
                </a:solidFill>
                <a:effectLst/>
              </a:rPr>
              <a:t>It's here! Introducing the NEW Iora Bedside Bassinet. Putting your little one down for rest time can be tricky, but with the Iora Bassinet, baby can sleep comfortably – all within an arm’s reach. Iora's got:</a:t>
            </a:r>
            <a:br>
              <a:rPr lang="en-US" sz="1200" b="0" i="0" dirty="0">
                <a:solidFill>
                  <a:srgbClr val="262626"/>
                </a:solidFill>
                <a:effectLst/>
              </a:rPr>
            </a:br>
            <a:br>
              <a:rPr lang="en-US" sz="1200" b="0" i="0" dirty="0">
                <a:solidFill>
                  <a:srgbClr val="262626"/>
                </a:solidFill>
                <a:effectLst/>
              </a:rPr>
            </a:br>
            <a:r>
              <a:rPr lang="en-US" sz="1200" b="0" i="0" dirty="0">
                <a:solidFill>
                  <a:srgbClr val="262626"/>
                </a:solidFill>
                <a:effectLst/>
              </a:rPr>
              <a:t>• 3 slide positions &amp; 4 height positions</a:t>
            </a:r>
            <a:br>
              <a:rPr lang="en-US" sz="1200" b="0" i="0" dirty="0">
                <a:solidFill>
                  <a:srgbClr val="262626"/>
                </a:solidFill>
                <a:effectLst/>
              </a:rPr>
            </a:br>
            <a:r>
              <a:rPr lang="en-US" sz="1200" b="0" i="0" dirty="0">
                <a:solidFill>
                  <a:srgbClr val="262626"/>
                </a:solidFill>
                <a:effectLst/>
              </a:rPr>
              <a:t>• Comfy mattress</a:t>
            </a:r>
            <a:br>
              <a:rPr lang="en-US" sz="1200" b="0" i="0" dirty="0">
                <a:solidFill>
                  <a:srgbClr val="262626"/>
                </a:solidFill>
                <a:effectLst/>
              </a:rPr>
            </a:br>
            <a:r>
              <a:rPr lang="en-US" sz="1200" b="0" i="0" dirty="0">
                <a:solidFill>
                  <a:srgbClr val="262626"/>
                </a:solidFill>
                <a:effectLst/>
              </a:rPr>
              <a:t>• Breathable mesh sides</a:t>
            </a:r>
            <a:br>
              <a:rPr lang="en-US" sz="1200" b="0" i="0" dirty="0">
                <a:solidFill>
                  <a:srgbClr val="262626"/>
                </a:solidFill>
                <a:effectLst/>
              </a:rPr>
            </a:br>
            <a:r>
              <a:rPr lang="en-US" sz="1200" b="0" i="0" dirty="0">
                <a:solidFill>
                  <a:srgbClr val="262626"/>
                </a:solidFill>
                <a:effectLst/>
              </a:rPr>
              <a:t>• Compact fold</a:t>
            </a:r>
            <a:br>
              <a:rPr lang="en-US" sz="1200" b="0" i="0" dirty="0">
                <a:solidFill>
                  <a:srgbClr val="262626"/>
                </a:solidFill>
                <a:effectLst/>
              </a:rPr>
            </a:br>
            <a:r>
              <a:rPr lang="en-US" sz="1200" b="0" i="0" dirty="0">
                <a:solidFill>
                  <a:srgbClr val="262626"/>
                </a:solidFill>
                <a:effectLst/>
              </a:rPr>
              <a:t>• Travel bag</a:t>
            </a:r>
            <a:br>
              <a:rPr lang="en-US" sz="1200" b="0" i="0" dirty="0">
                <a:solidFill>
                  <a:srgbClr val="262626"/>
                </a:solidFill>
                <a:effectLst/>
              </a:rPr>
            </a:br>
            <a:br>
              <a:rPr lang="en-US" sz="1200" b="0" i="0" dirty="0">
                <a:solidFill>
                  <a:srgbClr val="262626"/>
                </a:solidFill>
                <a:effectLst/>
              </a:rPr>
            </a:br>
            <a:r>
              <a:rPr lang="en-US" sz="1200" b="0" i="0" dirty="0">
                <a:solidFill>
                  <a:srgbClr val="262626"/>
                </a:solidFill>
                <a:effectLst/>
              </a:rPr>
              <a:t>At the end of the day, it's all about comfort. But we're guessing we already had you at sleep. </a:t>
            </a:r>
            <a:endParaRPr lang="en-US" sz="1200" dirty="0"/>
          </a:p>
        </p:txBody>
      </p:sp>
      <p:sp>
        <p:nvSpPr>
          <p:cNvPr id="2" name="TextBox 1">
            <a:extLst>
              <a:ext uri="{FF2B5EF4-FFF2-40B4-BE49-F238E27FC236}">
                <a16:creationId xmlns:a16="http://schemas.microsoft.com/office/drawing/2014/main" id="{13A3CD4D-AEEA-449F-BB42-F08FF4D4F676}"/>
              </a:ext>
            </a:extLst>
          </p:cNvPr>
          <p:cNvSpPr txBox="1"/>
          <p:nvPr/>
        </p:nvSpPr>
        <p:spPr>
          <a:xfrm>
            <a:off x="536181" y="112328"/>
            <a:ext cx="4507992" cy="646331"/>
          </a:xfrm>
          <a:prstGeom prst="rect">
            <a:avLst/>
          </a:prstGeom>
          <a:noFill/>
        </p:spPr>
        <p:txBody>
          <a:bodyPr wrap="square" rtlCol="0">
            <a:spAutoFit/>
          </a:bodyPr>
          <a:lstStyle/>
          <a:p>
            <a:r>
              <a:rPr lang="en-US" dirty="0"/>
              <a:t>Social </a:t>
            </a:r>
            <a:r>
              <a:rPr lang="en-US" sz="1800" dirty="0">
                <a:effectLst/>
                <a:latin typeface="Calibri" panose="020F0502020204030204" pitchFamily="34" charset="0"/>
                <a:ea typeface="Calibri" panose="020F0502020204030204" pitchFamily="34" charset="0"/>
                <a:cs typeface="Times New Roman" panose="02020603050405020304" pitchFamily="18" charset="0"/>
              </a:rPr>
              <a:t>carousel</a:t>
            </a:r>
          </a:p>
          <a:p>
            <a:endParaRPr lang="en-US" dirty="0"/>
          </a:p>
        </p:txBody>
      </p:sp>
      <p:pic>
        <p:nvPicPr>
          <p:cNvPr id="6" name="Picture 5">
            <a:extLst>
              <a:ext uri="{FF2B5EF4-FFF2-40B4-BE49-F238E27FC236}">
                <a16:creationId xmlns:a16="http://schemas.microsoft.com/office/drawing/2014/main" id="{885D3A80-225C-44EC-8D00-764DFB4BD8B7}"/>
              </a:ext>
            </a:extLst>
          </p:cNvPr>
          <p:cNvPicPr>
            <a:picLocks noChangeAspect="1"/>
          </p:cNvPicPr>
          <p:nvPr/>
        </p:nvPicPr>
        <p:blipFill>
          <a:blip r:embed="rId2"/>
          <a:stretch>
            <a:fillRect/>
          </a:stretch>
        </p:blipFill>
        <p:spPr>
          <a:xfrm>
            <a:off x="280948" y="3056283"/>
            <a:ext cx="2161576" cy="2159147"/>
          </a:xfrm>
          <a:prstGeom prst="rect">
            <a:avLst/>
          </a:prstGeom>
        </p:spPr>
      </p:pic>
      <p:pic>
        <p:nvPicPr>
          <p:cNvPr id="10" name="Picture 9" descr="A picture containing text, handcart&#10;&#10;Description automatically generated">
            <a:extLst>
              <a:ext uri="{FF2B5EF4-FFF2-40B4-BE49-F238E27FC236}">
                <a16:creationId xmlns:a16="http://schemas.microsoft.com/office/drawing/2014/main" id="{4C10E4D6-45E5-4C66-B551-70CEA4645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48" y="616893"/>
            <a:ext cx="2134205" cy="2134205"/>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E8854C8-191E-4932-8409-B77E58E5B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5967" y="616893"/>
            <a:ext cx="2161576" cy="2161576"/>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8EB9D8F1-1DF2-4E22-9A17-D00AF684D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456" y="590689"/>
            <a:ext cx="2209765" cy="2209765"/>
          </a:xfrm>
          <a:prstGeom prst="rect">
            <a:avLst/>
          </a:prstGeom>
        </p:spPr>
      </p:pic>
      <p:pic>
        <p:nvPicPr>
          <p:cNvPr id="23" name="Picture 22" descr="A picture containing text, furniture, seat, chair&#10;&#10;Description automatically generated">
            <a:extLst>
              <a:ext uri="{FF2B5EF4-FFF2-40B4-BE49-F238E27FC236}">
                <a16:creationId xmlns:a16="http://schemas.microsoft.com/office/drawing/2014/main" id="{211ACCB1-455A-43D8-9B7F-90CDAE98C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5274" y="590689"/>
            <a:ext cx="2209765" cy="2209765"/>
          </a:xfrm>
          <a:prstGeom prst="rect">
            <a:avLst/>
          </a:prstGeom>
        </p:spPr>
      </p:pic>
      <p:pic>
        <p:nvPicPr>
          <p:cNvPr id="25" name="Picture 24" descr="Diagram&#10;&#10;Description automatically generated">
            <a:extLst>
              <a:ext uri="{FF2B5EF4-FFF2-40B4-BE49-F238E27FC236}">
                <a16:creationId xmlns:a16="http://schemas.microsoft.com/office/drawing/2014/main" id="{F59CB794-8479-4B5B-9649-8543BA701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9092" y="590689"/>
            <a:ext cx="2191456" cy="2191456"/>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B7943ED-3797-43A1-8E41-F86DED13D3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5967" y="3056283"/>
            <a:ext cx="2161576" cy="2161576"/>
          </a:xfrm>
          <a:prstGeom prst="rect">
            <a:avLst/>
          </a:prstGeom>
        </p:spPr>
      </p:pic>
      <p:pic>
        <p:nvPicPr>
          <p:cNvPr id="29" name="Picture 28" descr="Diagram&#10;&#10;Description automatically generated with low confidence">
            <a:extLst>
              <a:ext uri="{FF2B5EF4-FFF2-40B4-BE49-F238E27FC236}">
                <a16:creationId xmlns:a16="http://schemas.microsoft.com/office/drawing/2014/main" id="{6DEC871A-C31E-4A65-9E29-B8C1C1994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4173" y="2984139"/>
            <a:ext cx="2233720" cy="2233720"/>
          </a:xfrm>
          <a:prstGeom prst="rect">
            <a:avLst/>
          </a:prstGeom>
        </p:spPr>
      </p:pic>
    </p:spTree>
    <p:extLst>
      <p:ext uri="{BB962C8B-B14F-4D97-AF65-F5344CB8AC3E}">
        <p14:creationId xmlns:p14="http://schemas.microsoft.com/office/powerpoint/2010/main" val="246121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2F7754F-7C19-43C1-8442-54A0C0EC25D1}"/>
              </a:ext>
            </a:extLst>
          </p:cNvPr>
          <p:cNvSpPr txBox="1"/>
          <p:nvPr/>
        </p:nvSpPr>
        <p:spPr>
          <a:xfrm>
            <a:off x="791737" y="189571"/>
            <a:ext cx="4092497" cy="369332"/>
          </a:xfrm>
          <a:prstGeom prst="rect">
            <a:avLst/>
          </a:prstGeom>
          <a:noFill/>
        </p:spPr>
        <p:txBody>
          <a:bodyPr wrap="square" rtlCol="0">
            <a:spAutoFit/>
          </a:bodyPr>
          <a:lstStyle/>
          <a:p>
            <a:r>
              <a:rPr lang="en-US" dirty="0"/>
              <a:t>Website banners</a:t>
            </a:r>
          </a:p>
        </p:txBody>
      </p:sp>
      <p:pic>
        <p:nvPicPr>
          <p:cNvPr id="15" name="Picture 14" descr="A picture containing text, seat&#10;&#10;Description automatically generated">
            <a:extLst>
              <a:ext uri="{FF2B5EF4-FFF2-40B4-BE49-F238E27FC236}">
                <a16:creationId xmlns:a16="http://schemas.microsoft.com/office/drawing/2014/main" id="{3ADA15D0-18B9-4947-80F5-16CE3D19D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83" y="4285803"/>
            <a:ext cx="6096000" cy="1828800"/>
          </a:xfrm>
          <a:prstGeom prst="rect">
            <a:avLst/>
          </a:prstGeom>
        </p:spPr>
      </p:pic>
      <p:pic>
        <p:nvPicPr>
          <p:cNvPr id="17" name="Picture 16" descr="A picture containing text, person, indoor&#10;&#10;Description automatically generated">
            <a:extLst>
              <a:ext uri="{FF2B5EF4-FFF2-40B4-BE49-F238E27FC236}">
                <a16:creationId xmlns:a16="http://schemas.microsoft.com/office/drawing/2014/main" id="{5F1FCFCD-D82B-4694-88D5-D288405B4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83" y="752707"/>
            <a:ext cx="4757854" cy="2676293"/>
          </a:xfrm>
          <a:prstGeom prst="rect">
            <a:avLst/>
          </a:prstGeom>
        </p:spPr>
      </p:pic>
      <p:pic>
        <p:nvPicPr>
          <p:cNvPr id="19" name="Picture 18" descr="Diagram&#10;&#10;Description automatically generated">
            <a:extLst>
              <a:ext uri="{FF2B5EF4-FFF2-40B4-BE49-F238E27FC236}">
                <a16:creationId xmlns:a16="http://schemas.microsoft.com/office/drawing/2014/main" id="{A62A0F49-E157-4DC3-92FB-099C50CC93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4508" y="752708"/>
            <a:ext cx="4757853" cy="2676292"/>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3AB9A735-1AEF-4A0E-935B-7583DB776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654" y="3688523"/>
            <a:ext cx="1582839" cy="2801485"/>
          </a:xfrm>
          <a:prstGeom prst="rect">
            <a:avLst/>
          </a:prstGeom>
        </p:spPr>
      </p:pic>
    </p:spTree>
    <p:extLst>
      <p:ext uri="{BB962C8B-B14F-4D97-AF65-F5344CB8AC3E}">
        <p14:creationId xmlns:p14="http://schemas.microsoft.com/office/powerpoint/2010/main" val="247935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03AE1F-B190-4981-B713-F5D622E602C3}"/>
              </a:ext>
            </a:extLst>
          </p:cNvPr>
          <p:cNvSpPr txBox="1"/>
          <p:nvPr/>
        </p:nvSpPr>
        <p:spPr>
          <a:xfrm>
            <a:off x="329184" y="256032"/>
            <a:ext cx="4736592" cy="369332"/>
          </a:xfrm>
          <a:prstGeom prst="rect">
            <a:avLst/>
          </a:prstGeom>
          <a:noFill/>
        </p:spPr>
        <p:txBody>
          <a:bodyPr wrap="square" rtlCol="0">
            <a:spAutoFit/>
          </a:bodyPr>
          <a:lstStyle/>
          <a:p>
            <a:r>
              <a:rPr lang="en-US" dirty="0"/>
              <a:t>Iora Launch – ****Influencers must be tagged</a:t>
            </a:r>
          </a:p>
        </p:txBody>
      </p:sp>
      <p:pic>
        <p:nvPicPr>
          <p:cNvPr id="6" name="Picture 5" descr="A picture containing indoor&#10;&#10;Description automatically generated">
            <a:extLst>
              <a:ext uri="{FF2B5EF4-FFF2-40B4-BE49-F238E27FC236}">
                <a16:creationId xmlns:a16="http://schemas.microsoft.com/office/drawing/2014/main" id="{223F0D2D-375B-452F-9983-AB266768A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207" y="740317"/>
            <a:ext cx="3660830" cy="2560039"/>
          </a:xfrm>
          <a:prstGeom prst="rect">
            <a:avLst/>
          </a:prstGeom>
        </p:spPr>
      </p:pic>
      <p:pic>
        <p:nvPicPr>
          <p:cNvPr id="8" name="Picture 7" descr="A room with bunk beds&#10;&#10;Description automatically generated with low confidence">
            <a:extLst>
              <a:ext uri="{FF2B5EF4-FFF2-40B4-BE49-F238E27FC236}">
                <a16:creationId xmlns:a16="http://schemas.microsoft.com/office/drawing/2014/main" id="{26F5367B-8BAC-4983-AF99-9DF48E599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6221" y="3868111"/>
            <a:ext cx="2199401" cy="2932534"/>
          </a:xfrm>
          <a:prstGeom prst="rect">
            <a:avLst/>
          </a:prstGeom>
        </p:spPr>
      </p:pic>
      <p:pic>
        <p:nvPicPr>
          <p:cNvPr id="10" name="Picture 9" descr="A picture containing indoor, basket&#10;&#10;Description automatically generated">
            <a:extLst>
              <a:ext uri="{FF2B5EF4-FFF2-40B4-BE49-F238E27FC236}">
                <a16:creationId xmlns:a16="http://schemas.microsoft.com/office/drawing/2014/main" id="{B310F9C7-51A1-4FEA-AD5C-B09F130255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56" y="3649016"/>
            <a:ext cx="2362362" cy="2952952"/>
          </a:xfrm>
          <a:prstGeom prst="rect">
            <a:avLst/>
          </a:prstGeom>
        </p:spPr>
      </p:pic>
      <p:pic>
        <p:nvPicPr>
          <p:cNvPr id="12" name="Picture 11" descr="A picture containing window, person, indoor&#10;&#10;Description automatically generated">
            <a:extLst>
              <a:ext uri="{FF2B5EF4-FFF2-40B4-BE49-F238E27FC236}">
                <a16:creationId xmlns:a16="http://schemas.microsoft.com/office/drawing/2014/main" id="{78EEF934-6877-43DA-AB10-458F48F8F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974" y="758325"/>
            <a:ext cx="3660830" cy="2560039"/>
          </a:xfrm>
          <a:prstGeom prst="rect">
            <a:avLst/>
          </a:prstGeom>
        </p:spPr>
      </p:pic>
      <p:sp>
        <p:nvSpPr>
          <p:cNvPr id="15" name="TextBox 14">
            <a:extLst>
              <a:ext uri="{FF2B5EF4-FFF2-40B4-BE49-F238E27FC236}">
                <a16:creationId xmlns:a16="http://schemas.microsoft.com/office/drawing/2014/main" id="{81E56711-0B42-4F35-990E-3FEB331F8200}"/>
              </a:ext>
            </a:extLst>
          </p:cNvPr>
          <p:cNvSpPr txBox="1"/>
          <p:nvPr/>
        </p:nvSpPr>
        <p:spPr>
          <a:xfrm>
            <a:off x="2935204" y="4595714"/>
            <a:ext cx="2953532" cy="523220"/>
          </a:xfrm>
          <a:prstGeom prst="rect">
            <a:avLst/>
          </a:prstGeom>
          <a:noFill/>
        </p:spPr>
        <p:txBody>
          <a:bodyPr wrap="square">
            <a:spAutoFit/>
          </a:bodyPr>
          <a:lstStyle/>
          <a:p>
            <a:r>
              <a:rPr lang="en-US" sz="1400" b="0" i="0" dirty="0">
                <a:solidFill>
                  <a:srgbClr val="262626"/>
                </a:solidFill>
                <a:effectLst/>
                <a:latin typeface="-apple-system"/>
              </a:rPr>
              <a:t>Sleep tight! Maxi Cosi Iora Bassinet🌙📷: </a:t>
            </a:r>
            <a:r>
              <a:rPr lang="en-US" sz="1400" b="0" i="0" u="none" strike="noStrike" dirty="0">
                <a:effectLst/>
                <a:latin typeface="-apple-system"/>
                <a:hlinkClick r:id="rId6"/>
              </a:rPr>
              <a:t>@withloveandkelly</a:t>
            </a:r>
            <a:endParaRPr lang="en-US" sz="1400" dirty="0"/>
          </a:p>
        </p:txBody>
      </p:sp>
      <p:sp>
        <p:nvSpPr>
          <p:cNvPr id="18" name="TextBox 17">
            <a:extLst>
              <a:ext uri="{FF2B5EF4-FFF2-40B4-BE49-F238E27FC236}">
                <a16:creationId xmlns:a16="http://schemas.microsoft.com/office/drawing/2014/main" id="{935CCB1E-CB05-48C2-941F-900AC528485E}"/>
              </a:ext>
            </a:extLst>
          </p:cNvPr>
          <p:cNvSpPr txBox="1"/>
          <p:nvPr/>
        </p:nvSpPr>
        <p:spPr>
          <a:xfrm>
            <a:off x="9103203" y="4540716"/>
            <a:ext cx="2601427" cy="738664"/>
          </a:xfrm>
          <a:prstGeom prst="rect">
            <a:avLst/>
          </a:prstGeom>
          <a:noFill/>
        </p:spPr>
        <p:txBody>
          <a:bodyPr wrap="square">
            <a:spAutoFit/>
          </a:bodyPr>
          <a:lstStyle/>
          <a:p>
            <a:r>
              <a:rPr lang="en-US" sz="1400" b="0" i="0" dirty="0">
                <a:solidFill>
                  <a:srgbClr val="262626"/>
                </a:solidFill>
                <a:effectLst/>
                <a:latin typeface="-apple-system"/>
              </a:rPr>
              <a:t>Put baby down to sleep anytime, anywhere, with the Iora Bedside Bassinet. 📷: </a:t>
            </a:r>
            <a:r>
              <a:rPr lang="en-US" sz="1400" b="0" i="0" u="none" strike="noStrike" dirty="0">
                <a:effectLst/>
                <a:latin typeface="-apple-system"/>
                <a:hlinkClick r:id="rId6"/>
              </a:rPr>
              <a:t>@withloveandkelly</a:t>
            </a:r>
            <a:endParaRPr lang="en-US" sz="1400" dirty="0"/>
          </a:p>
        </p:txBody>
      </p:sp>
      <p:sp>
        <p:nvSpPr>
          <p:cNvPr id="19" name="TextBox 18">
            <a:extLst>
              <a:ext uri="{FF2B5EF4-FFF2-40B4-BE49-F238E27FC236}">
                <a16:creationId xmlns:a16="http://schemas.microsoft.com/office/drawing/2014/main" id="{78508A2D-FBC5-4B62-871F-9DB9D413C087}"/>
              </a:ext>
            </a:extLst>
          </p:cNvPr>
          <p:cNvSpPr txBox="1"/>
          <p:nvPr/>
        </p:nvSpPr>
        <p:spPr>
          <a:xfrm>
            <a:off x="4299110" y="1497117"/>
            <a:ext cx="2953532" cy="954107"/>
          </a:xfrm>
          <a:prstGeom prst="rect">
            <a:avLst/>
          </a:prstGeom>
          <a:noFill/>
        </p:spPr>
        <p:txBody>
          <a:bodyPr wrap="square">
            <a:spAutoFit/>
          </a:bodyPr>
          <a:lstStyle/>
          <a:p>
            <a:r>
              <a:rPr lang="en-US" sz="1400" b="0" i="0" dirty="0">
                <a:solidFill>
                  <a:srgbClr val="262626"/>
                </a:solidFill>
                <a:effectLst/>
                <a:latin typeface="-apple-system"/>
              </a:rPr>
              <a:t>The best kind of wake-up call 📷: </a:t>
            </a:r>
            <a:r>
              <a:rPr lang="en-US" sz="1400" b="0" i="0" dirty="0">
                <a:solidFill>
                  <a:schemeClr val="accent5">
                    <a:lumMod val="75000"/>
                  </a:schemeClr>
                </a:solidFill>
                <a:effectLst/>
                <a:latin typeface="-apple-system"/>
                <a:hlinkClick r:id="rId7"/>
              </a:rPr>
              <a:t>@kyleeknudsen</a:t>
            </a:r>
            <a:endParaRPr lang="en-US" sz="1400" b="0" i="0" dirty="0">
              <a:solidFill>
                <a:schemeClr val="accent5">
                  <a:lumMod val="75000"/>
                </a:schemeClr>
              </a:solidFill>
              <a:effectLst/>
              <a:latin typeface="-apple-system"/>
            </a:endParaRPr>
          </a:p>
          <a:p>
            <a:endParaRPr lang="en-US" sz="1400" dirty="0">
              <a:solidFill>
                <a:schemeClr val="accent5">
                  <a:lumMod val="75000"/>
                </a:schemeClr>
              </a:solidFill>
              <a:latin typeface="-apple-system"/>
            </a:endParaRPr>
          </a:p>
          <a:p>
            <a:endParaRPr lang="en-US" sz="1400" dirty="0">
              <a:solidFill>
                <a:srgbClr val="262626"/>
              </a:solidFill>
              <a:latin typeface="-apple-system"/>
            </a:endParaRPr>
          </a:p>
        </p:txBody>
      </p:sp>
    </p:spTree>
    <p:extLst>
      <p:ext uri="{BB962C8B-B14F-4D97-AF65-F5344CB8AC3E}">
        <p14:creationId xmlns:p14="http://schemas.microsoft.com/office/powerpoint/2010/main" val="275679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by sleeping in a crib&#10;&#10;Description automatically generated with low confidence">
            <a:extLst>
              <a:ext uri="{FF2B5EF4-FFF2-40B4-BE49-F238E27FC236}">
                <a16:creationId xmlns:a16="http://schemas.microsoft.com/office/drawing/2014/main" id="{0E7314D8-ABAF-4000-B8AA-72B8876C2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459" y="260534"/>
            <a:ext cx="2876654" cy="2876654"/>
          </a:xfrm>
          <a:prstGeom prst="rect">
            <a:avLst/>
          </a:prstGeom>
        </p:spPr>
      </p:pic>
      <p:pic>
        <p:nvPicPr>
          <p:cNvPr id="13" name="Picture 12" descr="A baby in a crib&#10;&#10;Description automatically generated with low confidence">
            <a:extLst>
              <a:ext uri="{FF2B5EF4-FFF2-40B4-BE49-F238E27FC236}">
                <a16:creationId xmlns:a16="http://schemas.microsoft.com/office/drawing/2014/main" id="{2F500243-3E0A-4460-94E1-ED24091D3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99" y="361516"/>
            <a:ext cx="2139752" cy="2674690"/>
          </a:xfrm>
          <a:prstGeom prst="rect">
            <a:avLst/>
          </a:prstGeom>
        </p:spPr>
      </p:pic>
      <p:sp>
        <p:nvSpPr>
          <p:cNvPr id="15" name="TextBox 14">
            <a:extLst>
              <a:ext uri="{FF2B5EF4-FFF2-40B4-BE49-F238E27FC236}">
                <a16:creationId xmlns:a16="http://schemas.microsoft.com/office/drawing/2014/main" id="{D96A56FA-F2C4-48A6-96D7-74F775E70DAB}"/>
              </a:ext>
            </a:extLst>
          </p:cNvPr>
          <p:cNvSpPr txBox="1"/>
          <p:nvPr/>
        </p:nvSpPr>
        <p:spPr>
          <a:xfrm>
            <a:off x="2832642" y="564946"/>
            <a:ext cx="2324574" cy="1600438"/>
          </a:xfrm>
          <a:prstGeom prst="rect">
            <a:avLst/>
          </a:prstGeom>
          <a:noFill/>
        </p:spPr>
        <p:txBody>
          <a:bodyPr wrap="square">
            <a:spAutoFit/>
          </a:bodyPr>
          <a:lstStyle/>
          <a:p>
            <a:r>
              <a:rPr lang="en-US" sz="1400" b="0" i="0" dirty="0">
                <a:solidFill>
                  <a:srgbClr val="262626"/>
                </a:solidFill>
                <a:effectLst/>
                <a:latin typeface="-apple-system"/>
              </a:rPr>
              <a:t>There's a lot to love about the Iora Bedside Bassinet, but that extra-large storage basket for diapers, wipes, blankets and burp cloths might just be our favorite. 📷: </a:t>
            </a:r>
            <a:r>
              <a:rPr lang="en-US" sz="1400" b="0" i="0" u="none" strike="noStrike" dirty="0">
                <a:solidFill>
                  <a:srgbClr val="262626"/>
                </a:solidFill>
                <a:effectLst/>
                <a:latin typeface="-apple-system"/>
                <a:hlinkClick r:id="rId4"/>
              </a:rPr>
              <a:t>@sassandsun</a:t>
            </a:r>
            <a:endParaRPr lang="en-US" sz="1400" dirty="0"/>
          </a:p>
        </p:txBody>
      </p:sp>
      <p:sp>
        <p:nvSpPr>
          <p:cNvPr id="19" name="TextBox 18">
            <a:extLst>
              <a:ext uri="{FF2B5EF4-FFF2-40B4-BE49-F238E27FC236}">
                <a16:creationId xmlns:a16="http://schemas.microsoft.com/office/drawing/2014/main" id="{8983E1CF-AB8E-435D-81CB-119575620080}"/>
              </a:ext>
            </a:extLst>
          </p:cNvPr>
          <p:cNvSpPr txBox="1"/>
          <p:nvPr/>
        </p:nvSpPr>
        <p:spPr>
          <a:xfrm>
            <a:off x="8912356" y="790920"/>
            <a:ext cx="2876654" cy="1600438"/>
          </a:xfrm>
          <a:prstGeom prst="rect">
            <a:avLst/>
          </a:prstGeom>
          <a:noFill/>
        </p:spPr>
        <p:txBody>
          <a:bodyPr wrap="square">
            <a:spAutoFit/>
          </a:bodyPr>
          <a:lstStyle/>
          <a:p>
            <a:r>
              <a:rPr lang="en-US" sz="1400" b="0" i="0" dirty="0">
                <a:solidFill>
                  <a:srgbClr val="262626"/>
                </a:solidFill>
                <a:effectLst/>
                <a:latin typeface="-apple-system"/>
              </a:rPr>
              <a:t>The safest way for baby to sleep is without anything else in the bassinet. Iora comes with a super-soft, machine washable mattress, so baby can sleep soundly, and you can have peace of mind. 🕊️ 📷: </a:t>
            </a:r>
            <a:r>
              <a:rPr lang="en-US" sz="1400" b="0" i="0" u="none" strike="noStrike" dirty="0">
                <a:effectLst/>
                <a:latin typeface="-apple-system"/>
                <a:hlinkClick r:id="rId4"/>
              </a:rPr>
              <a:t>@sassandsun</a:t>
            </a:r>
            <a:endParaRPr lang="en-US" sz="1400" dirty="0"/>
          </a:p>
        </p:txBody>
      </p:sp>
      <p:pic>
        <p:nvPicPr>
          <p:cNvPr id="8" name="Picture 7" descr="A picture containing floor, indoor&#10;&#10;Description automatically generated">
            <a:extLst>
              <a:ext uri="{FF2B5EF4-FFF2-40B4-BE49-F238E27FC236}">
                <a16:creationId xmlns:a16="http://schemas.microsoft.com/office/drawing/2014/main" id="{478E2781-315D-4FD1-9423-DF74861CC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599" y="3720813"/>
            <a:ext cx="3268409" cy="2563280"/>
          </a:xfrm>
          <a:prstGeom prst="rect">
            <a:avLst/>
          </a:prstGeom>
        </p:spPr>
      </p:pic>
      <p:sp>
        <p:nvSpPr>
          <p:cNvPr id="10" name="TextBox 9">
            <a:extLst>
              <a:ext uri="{FF2B5EF4-FFF2-40B4-BE49-F238E27FC236}">
                <a16:creationId xmlns:a16="http://schemas.microsoft.com/office/drawing/2014/main" id="{D8B90168-58A2-4408-AF3C-B622721FB2FA}"/>
              </a:ext>
            </a:extLst>
          </p:cNvPr>
          <p:cNvSpPr txBox="1"/>
          <p:nvPr/>
        </p:nvSpPr>
        <p:spPr>
          <a:xfrm>
            <a:off x="3994929" y="4327043"/>
            <a:ext cx="2263043" cy="523220"/>
          </a:xfrm>
          <a:prstGeom prst="rect">
            <a:avLst/>
          </a:prstGeom>
          <a:noFill/>
        </p:spPr>
        <p:txBody>
          <a:bodyPr wrap="square">
            <a:spAutoFit/>
          </a:bodyPr>
          <a:lstStyle/>
          <a:p>
            <a:r>
              <a:rPr lang="en-US" sz="1400" b="0" i="0" dirty="0">
                <a:solidFill>
                  <a:srgbClr val="262626"/>
                </a:solidFill>
                <a:effectLst/>
                <a:latin typeface="-apple-system"/>
              </a:rPr>
              <a:t>Sweet dreams 🌙 📷: </a:t>
            </a:r>
            <a:r>
              <a:rPr lang="en-US" sz="1400" b="0" i="0" u="none" strike="noStrike" dirty="0">
                <a:effectLst/>
                <a:latin typeface="-apple-system"/>
                <a:hlinkClick r:id="rId6"/>
              </a:rPr>
              <a:t>@nicole.marshall</a:t>
            </a:r>
            <a:endParaRPr lang="en-US" sz="1400" dirty="0"/>
          </a:p>
        </p:txBody>
      </p:sp>
      <p:pic>
        <p:nvPicPr>
          <p:cNvPr id="3" name="Picture 2">
            <a:extLst>
              <a:ext uri="{FF2B5EF4-FFF2-40B4-BE49-F238E27FC236}">
                <a16:creationId xmlns:a16="http://schemas.microsoft.com/office/drawing/2014/main" id="{53E8EF44-3878-4BC7-B8B6-004EE65A9A75}"/>
              </a:ext>
            </a:extLst>
          </p:cNvPr>
          <p:cNvPicPr>
            <a:picLocks noChangeAspect="1"/>
          </p:cNvPicPr>
          <p:nvPr/>
        </p:nvPicPr>
        <p:blipFill rotWithShape="1">
          <a:blip r:embed="rId7"/>
          <a:srcRect l="8861" t="10534" r="38472" b="7066"/>
          <a:stretch/>
        </p:blipFill>
        <p:spPr>
          <a:xfrm>
            <a:off x="6792086" y="3508024"/>
            <a:ext cx="2941821" cy="2876654"/>
          </a:xfrm>
          <a:prstGeom prst="rect">
            <a:avLst/>
          </a:prstGeom>
        </p:spPr>
      </p:pic>
      <p:sp>
        <p:nvSpPr>
          <p:cNvPr id="14" name="TextBox 13">
            <a:extLst>
              <a:ext uri="{FF2B5EF4-FFF2-40B4-BE49-F238E27FC236}">
                <a16:creationId xmlns:a16="http://schemas.microsoft.com/office/drawing/2014/main" id="{1C2F5A77-CD34-4580-A713-582079AC0D14}"/>
              </a:ext>
            </a:extLst>
          </p:cNvPr>
          <p:cNvSpPr txBox="1"/>
          <p:nvPr/>
        </p:nvSpPr>
        <p:spPr>
          <a:xfrm>
            <a:off x="9813798" y="4569365"/>
            <a:ext cx="6094476" cy="307777"/>
          </a:xfrm>
          <a:prstGeom prst="rect">
            <a:avLst/>
          </a:prstGeom>
          <a:noFill/>
        </p:spPr>
        <p:txBody>
          <a:bodyPr wrap="square">
            <a:spAutoFit/>
          </a:bodyPr>
          <a:lstStyle/>
          <a:p>
            <a:r>
              <a:rPr lang="en-US" sz="1400" b="0" i="0" dirty="0">
                <a:solidFill>
                  <a:srgbClr val="262626"/>
                </a:solidFill>
                <a:effectLst/>
                <a:latin typeface="-apple-system"/>
              </a:rPr>
              <a:t>📷: </a:t>
            </a:r>
            <a:r>
              <a:rPr lang="en-US" sz="1400" b="0" i="0" u="none" strike="noStrike" dirty="0">
                <a:effectLst/>
                <a:latin typeface="-apple-system"/>
                <a:hlinkClick r:id="rId8"/>
              </a:rPr>
              <a:t>@martis.raya</a:t>
            </a:r>
            <a:endParaRPr lang="en-US" sz="1400" dirty="0"/>
          </a:p>
        </p:txBody>
      </p:sp>
    </p:spTree>
    <p:extLst>
      <p:ext uri="{BB962C8B-B14F-4D97-AF65-F5344CB8AC3E}">
        <p14:creationId xmlns:p14="http://schemas.microsoft.com/office/powerpoint/2010/main" val="4144166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3878</TotalTime>
  <Words>294</Words>
  <Application>Microsoft Office PowerPoint</Application>
  <PresentationFormat>Widescreen</PresentationFormat>
  <Paragraphs>13</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-apple-system</vt:lpstr>
      <vt:lpstr>Arial</vt:lpstr>
      <vt:lpstr>Calibri</vt:lpstr>
      <vt:lpstr>Calibri Light</vt:lpstr>
      <vt:lpstr>Neo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Albert</dc:creator>
  <cp:lastModifiedBy>Leah Albert</cp:lastModifiedBy>
  <cp:revision>5</cp:revision>
  <dcterms:created xsi:type="dcterms:W3CDTF">2021-11-02T20:14:52Z</dcterms:created>
  <dcterms:modified xsi:type="dcterms:W3CDTF">2021-11-05T12:52:53Z</dcterms:modified>
</cp:coreProperties>
</file>